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99" r:id="rId12"/>
    <p:sldId id="271" r:id="rId13"/>
    <p:sldId id="272" r:id="rId14"/>
    <p:sldId id="273" r:id="rId15"/>
    <p:sldId id="293" r:id="rId16"/>
    <p:sldId id="277" r:id="rId17"/>
    <p:sldId id="283" r:id="rId18"/>
    <p:sldId id="280" r:id="rId19"/>
    <p:sldId id="282" r:id="rId20"/>
    <p:sldId id="260" r:id="rId21"/>
    <p:sldId id="274" r:id="rId22"/>
    <p:sldId id="279" r:id="rId23"/>
    <p:sldId id="278" r:id="rId24"/>
    <p:sldId id="275" r:id="rId25"/>
    <p:sldId id="276" r:id="rId26"/>
    <p:sldId id="289" r:id="rId27"/>
    <p:sldId id="290" r:id="rId28"/>
    <p:sldId id="297" r:id="rId29"/>
    <p:sldId id="284" r:id="rId30"/>
    <p:sldId id="287" r:id="rId31"/>
    <p:sldId id="291" r:id="rId32"/>
    <p:sldId id="286" r:id="rId33"/>
    <p:sldId id="300" r:id="rId34"/>
    <p:sldId id="292" r:id="rId35"/>
    <p:sldId id="298" r:id="rId36"/>
    <p:sldId id="302" r:id="rId37"/>
    <p:sldId id="301" r:id="rId3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BB9F"/>
    <a:srgbClr val="CC0498"/>
    <a:srgbClr val="01AF60"/>
    <a:srgbClr val="016DAF"/>
    <a:srgbClr val="412789"/>
    <a:srgbClr val="58A010"/>
    <a:srgbClr val="B305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98472" autoAdjust="0"/>
  </p:normalViewPr>
  <p:slideViewPr>
    <p:cSldViewPr>
      <p:cViewPr varScale="1">
        <p:scale>
          <a:sx n="97" d="100"/>
          <a:sy n="97" d="100"/>
        </p:scale>
        <p:origin x="-10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2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AE8E90A-A8AF-4F6D-B468-728FE9EE4D34}" type="datetimeFigureOut">
              <a:rPr lang="ru-RU"/>
              <a:pPr>
                <a:defRPr/>
              </a:pPr>
              <a:t>03.02.2019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31D5A2-CB65-4496-A577-A9C57110B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B311-5D2B-4758-89F0-340FF733363E}" type="datetimeFigureOut">
              <a:rPr lang="ru-RU"/>
              <a:pPr>
                <a:defRPr/>
              </a:pPr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776BD-AE36-461F-BCDA-2D0D1014E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AA2E-D9A7-4B75-869E-33F0C7710CBD}" type="datetimeFigureOut">
              <a:rPr lang="ru-RU"/>
              <a:pPr>
                <a:defRPr/>
              </a:pPr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ED9BE-58BE-494B-BABD-32B4755DA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3224A-96C9-42DD-893C-18DA28D1ACDD}" type="datetimeFigureOut">
              <a:rPr lang="ru-RU"/>
              <a:pPr>
                <a:defRPr/>
              </a:pPr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4C1BF-BB32-4F98-9E2A-694816361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E6FA6-8290-43BB-9B82-211E6C75D14A}" type="datetimeFigureOut">
              <a:rPr lang="ru-RU"/>
              <a:pPr>
                <a:defRPr/>
              </a:pPr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54E52-80ED-4811-9A6B-3AD45C2D7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9461-6C6D-45AB-BEE5-171E6DE7B807}" type="datetimeFigureOut">
              <a:rPr lang="ru-RU"/>
              <a:pPr>
                <a:defRPr/>
              </a:pPr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19371-E3B0-412C-AC27-B84D552E7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81B9E-6F94-4A84-9D0D-9E1DBECE287E}" type="datetimeFigureOut">
              <a:rPr lang="ru-RU"/>
              <a:pPr>
                <a:defRPr/>
              </a:pPr>
              <a:t>03.02.2019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B9168-1B3A-4B5D-9C46-EF820DDBF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1DAEA-6889-4773-8488-28EF6E5F5841}" type="datetimeFigureOut">
              <a:rPr lang="ru-RU"/>
              <a:pPr>
                <a:defRPr/>
              </a:pPr>
              <a:t>03.02.2019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BA876-AE8D-4008-9FAD-2766543C6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6547D-E5F2-43F1-B262-FA8F857577AD}" type="datetimeFigureOut">
              <a:rPr lang="ru-RU"/>
              <a:pPr>
                <a:defRPr/>
              </a:pPr>
              <a:t>03.02.2019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96F70-950A-4B08-936F-DA6D76209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CBC8B-B89C-4999-94FE-9254298962CE}" type="datetimeFigureOut">
              <a:rPr lang="ru-RU"/>
              <a:pPr>
                <a:defRPr/>
              </a:pPr>
              <a:t>03.02.2019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A13BA-A082-42F5-A8DC-062CB1092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78A8A-3ED2-4691-8D71-FAB56BAF54C0}" type="datetimeFigureOut">
              <a:rPr lang="ru-RU"/>
              <a:pPr>
                <a:defRPr/>
              </a:pPr>
              <a:t>03.02.2019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3CC0C-98C8-4E01-A0BB-17CAB881B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19BCF-7329-4900-8444-303749829B6C}" type="datetimeFigureOut">
              <a:rPr lang="ru-RU"/>
              <a:pPr>
                <a:defRPr/>
              </a:pPr>
              <a:t>03.02.2019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96D6-5F29-4137-AED1-B610965E0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84DDC2-B31E-4C9B-8ADC-E2533558B4FB}" type="datetimeFigureOut">
              <a:rPr lang="ru-RU"/>
              <a:pPr>
                <a:defRPr/>
              </a:pPr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828EBB-E308-40D2-967D-07D801261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286000" y="2828925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Тема:  РАЗВИТИЕ МЕЛКОЙ МОТОРИКИ У ДЕТЕЙ ДОШКОЛЬНОГО ВОЗРАСТА ПОСРЕДСТВОМ ИГР И УПРАЖНЕНИЙ С ИСПОЛЬЗОВАНИЕМ ПРИРОДНОГО МАТЕРИАЛА</a:t>
            </a:r>
          </a:p>
          <a:p>
            <a:endParaRPr lang="ru-RU" b="1">
              <a:latin typeface="Calibri" pitchFamily="34" charset="0"/>
            </a:endParaRPr>
          </a:p>
          <a:p>
            <a:endParaRPr lang="ru-RU" b="1">
              <a:latin typeface="Calibri" pitchFamily="34" charset="0"/>
            </a:endParaRPr>
          </a:p>
          <a:p>
            <a:pPr algn="r"/>
            <a:r>
              <a:rPr lang="ru-RU" b="1">
                <a:latin typeface="Calibri" pitchFamily="34" charset="0"/>
              </a:rPr>
              <a:t>  Выполнила воспитатель</a:t>
            </a:r>
          </a:p>
          <a:p>
            <a:pPr algn="r"/>
            <a:r>
              <a:rPr lang="ru-RU" b="1">
                <a:latin typeface="Calibri" pitchFamily="34" charset="0"/>
              </a:rPr>
              <a:t>Марченко Ольга Чеславовна</a:t>
            </a:r>
          </a:p>
          <a:p>
            <a:pPr algn="r"/>
            <a:endParaRPr lang="ru-RU" b="1">
              <a:latin typeface="Calibri" pitchFamily="34" charset="0"/>
            </a:endParaRPr>
          </a:p>
          <a:p>
            <a:pPr algn="r"/>
            <a:endParaRPr lang="ru-RU" b="1">
              <a:latin typeface="Calibri" pitchFamily="34" charset="0"/>
            </a:endParaRPr>
          </a:p>
          <a:p>
            <a:pPr algn="ctr"/>
            <a:endParaRPr lang="ru-RU" b="1">
              <a:latin typeface="Calibri" pitchFamily="34" charset="0"/>
            </a:endParaRPr>
          </a:p>
          <a:p>
            <a:pPr algn="ctr"/>
            <a:r>
              <a:rPr lang="ru-RU" b="1">
                <a:latin typeface="Calibri" pitchFamily="34" charset="0"/>
              </a:rPr>
              <a:t>2018г</a:t>
            </a:r>
          </a:p>
          <a:p>
            <a:pPr algn="ctr"/>
            <a:endParaRPr lang="ru-RU" b="1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pPr algn="r"/>
            <a:endParaRPr lang="ru-RU">
              <a:latin typeface="Calibri" pitchFamily="34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350" y="620713"/>
            <a:ext cx="6861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r>
              <a:rPr lang="ru-RU" smtClean="0"/>
              <a:t>Поэтому, работа по развитию мелкой моторики и координации движений руки должна стать важной. Ведь наряду с развитием мелкой моторики развиваются память, внимание, а также словарный запас.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Если у ребенка с раннего детства развивать мелкую моторику, то у него развиваются память, внимание, речь, активные мыслительные процессы, он будет выполнять тонкую работу, а рука его будет готова к письму.</a:t>
            </a: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3492500" y="3495675"/>
            <a:ext cx="19431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Мелкая моторика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370513" y="3973513"/>
            <a:ext cx="1217612" cy="6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565900" y="4319588"/>
            <a:ext cx="165576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память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370513" y="3357563"/>
            <a:ext cx="785812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130925" y="2967038"/>
            <a:ext cx="189706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внимание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464050" y="4376738"/>
            <a:ext cx="0" cy="593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067175" y="4941888"/>
            <a:ext cx="1009650" cy="974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речь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771775" y="3284538"/>
            <a:ext cx="720725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68313" y="2708275"/>
            <a:ext cx="2303462" cy="925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Подготовка к письму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195513" y="4076700"/>
            <a:ext cx="1296987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539750" y="4581525"/>
            <a:ext cx="211296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мышление</a:t>
            </a:r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735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D8F9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3144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F771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832FA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2232025"/>
          </a:xfrm>
        </p:spPr>
        <p:txBody>
          <a:bodyPr/>
          <a:lstStyle/>
          <a:p>
            <a:r>
              <a:rPr lang="ru-RU" sz="5400" smtClean="0"/>
              <a:t>Исходя из этого, я определила </a:t>
            </a:r>
            <a:r>
              <a:rPr lang="ru-RU" sz="5400" u="sng" smtClean="0"/>
              <a:t>цели и задачи.</a:t>
            </a:r>
          </a:p>
        </p:txBody>
      </p:sp>
      <p:pic>
        <p:nvPicPr>
          <p:cNvPr id="1027" name="Picture 3" descr="C:\Users\1\AppData\Local\Temp\Temporary Internet Files\Content.IE5\ML1O9YU8\MP90038753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906126">
            <a:off x="5851452" y="2910373"/>
            <a:ext cx="2391448" cy="335249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700">
              <a:srgbClr val="99C043"/>
            </a:gs>
            <a:gs pos="0">
              <a:srgbClr val="92D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9050"/>
          </a:xfrm>
        </p:spPr>
        <p:txBody>
          <a:bodyPr/>
          <a:lstStyle/>
          <a:p>
            <a:r>
              <a:rPr lang="ru-RU" sz="6000" smtClean="0"/>
              <a:t>Цель: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Развитие мелкой моторики рук у детей дошкольного возраста посредством игр и упражнений с использованием природного материала</a:t>
            </a:r>
          </a:p>
        </p:txBody>
      </p:sp>
      <p:pic>
        <p:nvPicPr>
          <p:cNvPr id="2051" name="Picture 3" descr="C:\Users\1\AppData\Local\Temp\Temporary Internet Files\Content.IE5\BIEJHHAI\MP90039886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64088" y="306219"/>
            <a:ext cx="1512167" cy="115212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-892175"/>
            <a:ext cx="8229600" cy="6408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Задачи: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-Развивать мелкую моторику пальцев, кистей рук;</a:t>
            </a:r>
            <a:br>
              <a:rPr lang="ru-RU" dirty="0" smtClean="0"/>
            </a:br>
            <a:r>
              <a:rPr lang="ru-RU" dirty="0" smtClean="0"/>
              <a:t>-Развивать координацию и точность движений руки и глаза, гибкость рук, ритмичность;</a:t>
            </a:r>
            <a:br>
              <a:rPr lang="ru-RU" dirty="0" smtClean="0"/>
            </a:br>
            <a:r>
              <a:rPr lang="ru-RU" dirty="0" smtClean="0"/>
              <a:t>-Содействовать нормализации речевой функции;</a:t>
            </a:r>
            <a:br>
              <a:rPr lang="ru-RU" dirty="0" smtClean="0"/>
            </a:br>
            <a:r>
              <a:rPr lang="ru-RU" dirty="0" smtClean="0"/>
              <a:t>-Развивать воображение, логическое мышление, творческую активность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r>
              <a:rPr lang="ru-RU" sz="4800" smtClean="0"/>
              <a:t>Работая по данной теме, я искала наиболее эффективные и рациональные методы и приемы и решила обратиться к природе. Данный материал всегда доступен, не требует финансовых затрат</a:t>
            </a:r>
            <a:r>
              <a:rPr lang="ru-RU" sz="3200" smtClean="0"/>
              <a:t>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24625"/>
          </a:xfrm>
        </p:spPr>
        <p:txBody>
          <a:bodyPr/>
          <a:lstStyle/>
          <a:p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 ПЛОДЫ РЯБИНЫ,ШИПОВНИКА</a:t>
            </a:r>
            <a:br>
              <a:rPr lang="ru-RU" sz="3600" smtClean="0"/>
            </a:br>
            <a:r>
              <a:rPr lang="ru-RU" sz="3600" smtClean="0"/>
              <a:t>МАКАРОНЫ</a:t>
            </a:r>
            <a:br>
              <a:rPr lang="ru-RU" sz="3600" smtClean="0"/>
            </a:br>
            <a:r>
              <a:rPr lang="ru-RU" sz="3600" smtClean="0"/>
              <a:t>  РАКУШКИ</a:t>
            </a:r>
            <a:br>
              <a:rPr lang="ru-RU" sz="3600" smtClean="0"/>
            </a:br>
            <a:r>
              <a:rPr lang="ru-RU" sz="3600" smtClean="0"/>
              <a:t>         КАМУШКИ</a:t>
            </a:r>
            <a:br>
              <a:rPr lang="ru-RU" sz="3600" smtClean="0"/>
            </a:br>
            <a:r>
              <a:rPr lang="ru-RU" sz="3600" smtClean="0"/>
              <a:t>          ЖЕЛУДИ</a:t>
            </a:r>
            <a:br>
              <a:rPr lang="ru-RU" sz="3600" smtClean="0"/>
            </a:br>
            <a:r>
              <a:rPr lang="ru-RU" sz="3600" smtClean="0"/>
              <a:t>                   КАШТАНЫ</a:t>
            </a:r>
            <a:br>
              <a:rPr lang="ru-RU" sz="3600" smtClean="0"/>
            </a:br>
            <a:r>
              <a:rPr lang="ru-RU" sz="3600" smtClean="0"/>
              <a:t>                  СЕМЕНА</a:t>
            </a:r>
            <a:br>
              <a:rPr lang="ru-RU" sz="3600" smtClean="0"/>
            </a:br>
            <a:r>
              <a:rPr lang="ru-RU" sz="3600" smtClean="0"/>
              <a:t>                            КОСТОЧКИ </a:t>
            </a:r>
            <a:br>
              <a:rPr lang="ru-RU" sz="3600" smtClean="0"/>
            </a:br>
            <a:r>
              <a:rPr lang="ru-RU" sz="3600" smtClean="0"/>
              <a:t>                       ПЕСОК</a:t>
            </a:r>
            <a:br>
              <a:rPr lang="ru-RU" sz="3600" smtClean="0"/>
            </a:br>
            <a:r>
              <a:rPr lang="ru-RU" sz="3600" smtClean="0"/>
              <a:t>                             ВЕТОЧКИ</a:t>
            </a:r>
            <a:br>
              <a:rPr lang="ru-RU" sz="3600" smtClean="0"/>
            </a:br>
            <a:r>
              <a:rPr lang="ru-RU" sz="3600" smtClean="0"/>
              <a:t>                               ЛИСТИКИ </a:t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3" name="Стрелка вправо 2"/>
          <p:cNvSpPr/>
          <p:nvPr/>
        </p:nvSpPr>
        <p:spPr>
          <a:xfrm rot="19957644">
            <a:off x="220663" y="2046288"/>
            <a:ext cx="3390900" cy="168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ИСПОЛЬЗУЕМ </a:t>
            </a:r>
            <a:endParaRPr lang="ru-RU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ЧАСТО ИСПОЛЬЗУЕМЫЕ УПРАЖНЕНИЯ С ПРИРОДНЫМ МАТЕРИАЛОМ  ДЛЯ ДЕТЕЙ                                    </a:t>
            </a:r>
            <a:r>
              <a:rPr lang="ru-RU" b="1" dirty="0" smtClean="0"/>
              <a:t>ПЕРЕКЛАДЫВАЕМ</a:t>
            </a:r>
            <a:br>
              <a:rPr lang="ru-RU" b="1" dirty="0" smtClean="0"/>
            </a:br>
            <a:r>
              <a:rPr lang="ru-RU" b="1" dirty="0" smtClean="0"/>
              <a:t>ПЕРЕКАТЫВАЕМ</a:t>
            </a:r>
            <a:br>
              <a:rPr lang="ru-RU" b="1" dirty="0" smtClean="0"/>
            </a:br>
            <a:r>
              <a:rPr lang="ru-RU" b="1" dirty="0" smtClean="0"/>
              <a:t>НАПОЛНЯЕМ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СОРТИРУЕМ</a:t>
            </a:r>
            <a:br>
              <a:rPr lang="ru-RU" b="1" dirty="0" smtClean="0"/>
            </a:br>
            <a:r>
              <a:rPr lang="ru-RU" b="1" dirty="0" smtClean="0"/>
              <a:t>СОБИРАЕМ</a:t>
            </a:r>
            <a:br>
              <a:rPr lang="ru-RU" b="1" dirty="0" smtClean="0"/>
            </a:br>
            <a:r>
              <a:rPr lang="ru-RU" b="1" dirty="0" smtClean="0"/>
              <a:t>РИСУЕМ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/>
              <a:t>Пересыпание.</a:t>
            </a:r>
            <a:r>
              <a:rPr lang="ru-RU" sz="3600" dirty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Пересыпайте </a:t>
            </a:r>
            <a:r>
              <a:rPr lang="ru-RU" sz="3600" dirty="0"/>
              <a:t>с помощью воронки, совка, ложки разные сыпучие вещества из одной посуды в другую. Можно пересыпать песок, крупу, горох, чечевицу). Используйте разную посуду – пересыпать можно в стакан, сосуд с узким горлышком с помощью воронки. Можно пересыпать песок в коробку руками, прятать и искать в песке разные мелкие игрушки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813"/>
            <a:ext cx="8229600" cy="71294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«</a:t>
            </a:r>
            <a:r>
              <a:rPr lang="ru-RU" b="1" dirty="0"/>
              <a:t>Рисование»</a:t>
            </a:r>
            <a:r>
              <a:rPr lang="ru-RU" dirty="0"/>
              <a:t> </a:t>
            </a:r>
            <a:r>
              <a:rPr lang="ru-RU" dirty="0" smtClean="0"/>
              <a:t>на крупе, муке, песке палочками камушками</a:t>
            </a:r>
            <a:r>
              <a:rPr lang="ru-RU" dirty="0"/>
              <a:t>, </a:t>
            </a:r>
            <a:r>
              <a:rPr lang="ru-RU" dirty="0" smtClean="0"/>
              <a:t>ракушками.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b="1" dirty="0" smtClean="0"/>
              <a:t>Выкладывание» </a:t>
            </a:r>
            <a:r>
              <a:rPr lang="ru-RU" dirty="0"/>
              <a:t>из них разных </a:t>
            </a:r>
            <a:r>
              <a:rPr lang="ru-RU" dirty="0" smtClean="0"/>
              <a:t>фигур: круг, квадрат</a:t>
            </a:r>
            <a:br>
              <a:rPr lang="ru-RU" dirty="0" smtClean="0"/>
            </a:br>
            <a:r>
              <a:rPr lang="ru-RU" b="1" dirty="0" smtClean="0"/>
              <a:t>« </a:t>
            </a:r>
            <a:r>
              <a:rPr lang="ru-RU" sz="4000" b="1" dirty="0"/>
              <a:t>Наполнение бутылки мелкими </a:t>
            </a:r>
            <a:r>
              <a:rPr lang="ru-RU" sz="4000" b="1" dirty="0" smtClean="0"/>
              <a:t>предметами».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В пластиковую бутылку можно опускать фасоль, камешки, шарики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350"/>
            <a:ext cx="9144000" cy="4032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ИСТОКИ СПОСОБНОСТЕЙ И ДАРОВАНИЯ ДЕТЕЙ – НА КОНЧИКАХ ИХ ПАЛЬЦЕВ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428957">
            <a:off x="3851275" y="4581525"/>
            <a:ext cx="3921125" cy="1655763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В.А. СУХОМЛИНСКИЙ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ИГРЫ </a:t>
            </a:r>
          </a:p>
        </p:txBody>
      </p:sp>
      <p:pic>
        <p:nvPicPr>
          <p:cNvPr id="33795" name="Picture 2" descr="C:\Users\1\AppData\Local\Temp\Temporary Internet Files\Content.IE5\G3N89K6S\MP90040009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0963" y="2128838"/>
            <a:ext cx="3902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C:\Users\1\AppData\Local\Temp\Temporary Internet Files\Content.IE5\G3N89K6S\MP90040009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0963" y="2128838"/>
            <a:ext cx="3902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904892"/>
            <a:ext cx="3357630" cy="2448272"/>
          </a:xfrm>
          <a:effectLst>
            <a:softEdge rad="317500"/>
          </a:effec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80112" y="3648852"/>
            <a:ext cx="3136787" cy="21602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52" name="Picture 4" descr="C:\Users\1\Desktop\фотоооо\DSC000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220609">
            <a:off x="5674553" y="1084912"/>
            <a:ext cx="2708592" cy="20882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  <p:pic>
        <p:nvPicPr>
          <p:cNvPr id="2053" name="Picture 5" descr="C:\Users\1\Desktop\фотоооо\DSC000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143818">
            <a:off x="357364" y="3935375"/>
            <a:ext cx="2981462" cy="166721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125"/>
          </a:xfrm>
        </p:spPr>
        <p:txBody>
          <a:bodyPr/>
          <a:lstStyle/>
          <a:p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> ИГРА   «Маракасы»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Найдите пластиковую бутылку с подходящим горлышком, для желудей может подойти обычная бутылка, для небольших каштанов бутылка с широким горлышком, например из под молока. Пусть ребенок собирает плоды в бутылку, дети это очень любят! А после того, как сбор окончен - закройте крышку и покажите, как можно греметь получившейся большой погремушкой </a:t>
            </a:r>
            <a:br>
              <a:rPr lang="ru-RU" sz="3200" smtClean="0"/>
            </a:br>
            <a:endParaRPr lang="ru-RU" sz="320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913"/>
            <a:ext cx="8229600" cy="64817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ИГРА «Меткий </a:t>
            </a:r>
            <a:r>
              <a:rPr lang="ru-RU" b="1" dirty="0"/>
              <a:t>стрелок</a:t>
            </a:r>
            <a:r>
              <a:rPr lang="ru-RU" b="1" dirty="0" smtClean="0"/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>Ну, это совсем просто! Но зато как весело! Ставим на некотором расстоянии от ребенка подходящую емкость (детское ведерко, миску и т.п.) и пусть тренирует ловкость и глазомер, забрасывая в нее каштаны и желуди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ИГРА «</a:t>
            </a:r>
            <a:r>
              <a:rPr lang="ru-RU" b="1" dirty="0" err="1" smtClean="0"/>
              <a:t>Путалки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Нам </a:t>
            </a:r>
            <a:r>
              <a:rPr lang="ru-RU" dirty="0"/>
              <a:t>понадобится 2–3 пластиковых стаканчика и каштан или желудь. Прячем каштан под одним из стаканчиков, а потом несколько раз передвигаем стаканы, меняя их местами. Малыш должен постараться проследить за вашими движениями и показать, под каким стаканом каштан.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3012"/>
          </a:xfrm>
        </p:spPr>
        <p:txBody>
          <a:bodyPr/>
          <a:lstStyle/>
          <a:p>
            <a:r>
              <a:rPr lang="ru-RU" sz="3600" b="1" smtClean="0"/>
              <a:t> ИГРА  «Едем-едем».</a:t>
            </a:r>
            <a:r>
              <a:rPr lang="ru-RU" sz="3600" smtClean="0"/>
              <a:t> </a:t>
            </a:r>
            <a:br>
              <a:rPr lang="ru-RU" sz="3600" smtClean="0"/>
            </a:br>
            <a:r>
              <a:rPr lang="ru-RU" sz="3600" smtClean="0"/>
              <a:t>Наши природные материалы можно использовать как строительный материал. Покажите ребенку, как из желудей можно построить целый поезд, приставляя их к друг дружке. Попробуйте сделать длинный поезд и короткий. Говорите крохе: «Это длинный поезд!» Детки постарше смогут посчитать вагончики или рассадить в них героев.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30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r>
              <a:rPr lang="ru-RU" sz="3600" b="1" smtClean="0"/>
              <a:t> ИГРА «Кладоискатели».</a:t>
            </a:r>
            <a:r>
              <a:rPr lang="ru-RU" sz="3600" smtClean="0"/>
              <a:t> </a:t>
            </a:r>
            <a:br>
              <a:rPr lang="ru-RU" sz="3600" smtClean="0"/>
            </a:br>
            <a:r>
              <a:rPr lang="ru-RU" sz="3600" smtClean="0"/>
              <a:t>В тазик или глубокую посуду насыпьте любую крупу. Заройте несколько желудей в крупе. Предложите крохе найти «сокровища», перебирая манку или пшено пальчиками. Таким образом мы развиваем моторику рук ребенку. Покажите, как поиски можно продолжить с помощью ситечка, просеивая манку и отыскивая находки.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450"/>
          </a:xfrm>
        </p:spPr>
        <p:txBody>
          <a:bodyPr/>
          <a:lstStyle/>
          <a:p>
            <a:r>
              <a:rPr lang="ru-RU" sz="3600" b="1" i="1" smtClean="0"/>
              <a:t>Что пропало?</a:t>
            </a:r>
            <a:r>
              <a:rPr lang="ru-RU" sz="3600" smtClean="0"/>
              <a:t> </a:t>
            </a:r>
            <a:br>
              <a:rPr lang="ru-RU" sz="3600" smtClean="0"/>
            </a:br>
            <a:r>
              <a:rPr lang="ru-RU" sz="3600" smtClean="0"/>
              <a:t>Положите в коробочку или корзинку 3-4 предмета: шишку, цветок, листик, сучок, камешек и т.д. Чем младше ребенок, тем сильнее должны отличаться предметы друг от друга. Дайте малышу внимательно рассмотреть содержимое корзинки. Потом завяжите ему глаза и уберите один из предметов. Пусть ребенок определит, что пропало. 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62"/>
          </a:xfrm>
        </p:spPr>
        <p:txBody>
          <a:bodyPr/>
          <a:lstStyle/>
          <a:p>
            <a:r>
              <a:rPr lang="ru-RU" sz="2800" smtClean="0">
                <a:solidFill>
                  <a:srgbClr val="FF0000"/>
                </a:solidFill>
              </a:rPr>
              <a:t>МАССАЖ РУК-ОКАЗЫВАЕТ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>
                <a:solidFill>
                  <a:srgbClr val="FF0000"/>
                </a:solidFill>
              </a:rPr>
              <a:t>ОБЩЕУКРЕПЛЯЮЩЕЕ ДЕЙСТВИЕ ,ПОВЫШАЕТ ТОНУС,ЭЛАСТИЧНОСТЬ МЫШЦ РУКИ.ДЕЙСТВУЕТ УСПОКАИВАЮЩИМ ОБРАЗОМ</a:t>
            </a:r>
            <a:r>
              <a:rPr lang="ru-RU" sz="3600" smtClean="0">
                <a:solidFill>
                  <a:srgbClr val="FF0000"/>
                </a:solidFill>
              </a:rPr>
              <a:t>.</a:t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endParaRPr lang="ru-RU" sz="36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2043113" cy="45085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КАШТАН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КАМУШКИ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ГОРОХ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ГРЕЧА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ПЕСОК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ФАСОЛЬ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ЖЕЛУДИ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КОСТОЧКИ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ПАЛОЧКИ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34170" y="4471026"/>
            <a:ext cx="2396757" cy="1797568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4096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484438" y="2147888"/>
            <a:ext cx="3551237" cy="266382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Насыпаем </a:t>
            </a:r>
            <a:r>
              <a:rPr lang="ru-RU" sz="3600" dirty="0"/>
              <a:t>в емкость горох или фасоль. Ребенок запускает туда руки и изображает, как месят тесто, приговаривая</a:t>
            </a:r>
            <a:r>
              <a:rPr lang="ru-RU" sz="3600" dirty="0" smtClean="0"/>
              <a:t>: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857375"/>
            <a:ext cx="4038600" cy="4714875"/>
          </a:xfrm>
        </p:spPr>
        <p:txBody>
          <a:bodyPr rtlCol="0">
            <a:normAutofit fontScale="5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300" dirty="0" smtClean="0">
                <a:solidFill>
                  <a:srgbClr val="FF0000"/>
                </a:solidFill>
              </a:rPr>
              <a:t>СПОСОБЫ</a:t>
            </a:r>
            <a:r>
              <a:rPr lang="ru-RU" sz="7300" dirty="0" smtClean="0"/>
              <a:t>                      </a:t>
            </a:r>
            <a:r>
              <a:rPr lang="ru-RU" sz="7300" dirty="0" smtClean="0">
                <a:solidFill>
                  <a:srgbClr val="FF0000"/>
                </a:solidFill>
              </a:rPr>
              <a:t>МАССАЖА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100" dirty="0" smtClean="0"/>
              <a:t>Круговые движения между ладоней грецкого ореха, каштана;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100" dirty="0" smtClean="0"/>
              <a:t>Сжатие с разной силой ореха, косточки;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100" dirty="0" smtClean="0"/>
              <a:t>Растирание между ручек разных круп: греча, пшено, рис;</a:t>
            </a:r>
            <a:endParaRPr lang="ru-RU" sz="51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/>
              <a:t>"</a:t>
            </a:r>
            <a:r>
              <a:rPr lang="ru-RU" sz="4500" dirty="0"/>
              <a:t>Месим, месим тесто,</a:t>
            </a:r>
            <a:br>
              <a:rPr lang="ru-RU" sz="4500" dirty="0"/>
            </a:br>
            <a:r>
              <a:rPr lang="ru-RU" sz="4500" dirty="0"/>
              <a:t>Есть в печи место.</a:t>
            </a:r>
            <a:br>
              <a:rPr lang="ru-RU" sz="4500" dirty="0"/>
            </a:br>
            <a:r>
              <a:rPr lang="ru-RU" sz="4500" dirty="0"/>
              <a:t>Будут-будут из печи</a:t>
            </a:r>
            <a:br>
              <a:rPr lang="ru-RU" sz="4500" dirty="0"/>
            </a:br>
            <a:r>
              <a:rPr lang="ru-RU" sz="4500" dirty="0"/>
              <a:t>Булочки и калачи".   Или:</a:t>
            </a:r>
            <a:br>
              <a:rPr lang="ru-RU" sz="4500" dirty="0"/>
            </a:br>
            <a:r>
              <a:rPr lang="ru-RU" sz="4500" dirty="0"/>
              <a:t>«Мы тесто месили,</a:t>
            </a:r>
            <a:br>
              <a:rPr lang="ru-RU" sz="4500" dirty="0"/>
            </a:br>
            <a:r>
              <a:rPr lang="ru-RU" sz="4500" dirty="0"/>
              <a:t>Мы тесто месили,</a:t>
            </a:r>
            <a:br>
              <a:rPr lang="ru-RU" sz="4500" dirty="0"/>
            </a:br>
            <a:r>
              <a:rPr lang="ru-RU" sz="4500" dirty="0"/>
              <a:t>Нас тщательно все промесить попросили,</a:t>
            </a:r>
            <a:br>
              <a:rPr lang="ru-RU" sz="4500" dirty="0"/>
            </a:br>
            <a:r>
              <a:rPr lang="ru-RU" sz="4500" dirty="0"/>
              <a:t>Но сколько не месим</a:t>
            </a:r>
            <a:br>
              <a:rPr lang="ru-RU" sz="4500" dirty="0"/>
            </a:br>
            <a:r>
              <a:rPr lang="ru-RU" sz="4500" dirty="0"/>
              <a:t>И сколько не мнем,</a:t>
            </a:r>
            <a:br>
              <a:rPr lang="ru-RU" sz="4500" dirty="0"/>
            </a:br>
            <a:r>
              <a:rPr lang="ru-RU" sz="4500" dirty="0"/>
              <a:t>Комочки опять и опять достаем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735"/>
                                      </p:to>
                                    </p:animClr>
                                    <p:set>
                                      <p:cBhvr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Игры с сыпучими материалами: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dirty="0"/>
          </a:p>
        </p:txBody>
      </p:sp>
      <p:sp>
        <p:nvSpPr>
          <p:cNvPr id="430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2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032125"/>
            <a:ext cx="4040188" cy="3027363"/>
          </a:xfrm>
        </p:spPr>
      </p:pic>
      <p:sp>
        <p:nvSpPr>
          <p:cNvPr id="43013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4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75188" y="2636838"/>
            <a:ext cx="4041775" cy="3473450"/>
          </a:xfrm>
        </p:spPr>
      </p:pic>
      <p:sp>
        <p:nvSpPr>
          <p:cNvPr id="8" name="Выноска-облако 7"/>
          <p:cNvSpPr/>
          <p:nvPr/>
        </p:nvSpPr>
        <p:spPr>
          <a:xfrm>
            <a:off x="4716463" y="1125538"/>
            <a:ext cx="3540125" cy="1906587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</a:rPr>
              <a:t>«Ищем секрет»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2484438" y="3073400"/>
            <a:ext cx="3713162" cy="153035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«ПРЯЧЕМ РУЧКИ»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19836223">
            <a:off x="152400" y="3978275"/>
            <a:ext cx="2505075" cy="2151063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«НАРИСУЙ ДОМИК, СОЛНЦЕ»…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8.51064E-7 C -0.0184 0.03816 -0.03663 0.07655 -0.01302 0.07331 C 0.01059 0.07007 0.15799 -0.00879 0.14201 -0.01943 C 0.12604 -0.03006 -0.12918 -0.02359 -0.10869 0.00948 C -0.08819 0.04255 0.24358 0.18802 0.26528 0.17946 C 0.28698 0.17091 0.06233 -0.00555 0.0217 -0.04255 " pathEditMode="relative" ptsTypes="a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133600"/>
            <a:ext cx="7772400" cy="3132138"/>
          </a:xfrm>
        </p:spPr>
        <p:txBody>
          <a:bodyPr>
            <a:noAutofit/>
          </a:bodyPr>
          <a:lstStyle/>
          <a:p>
            <a:pPr algn="ctr"/>
            <a:r>
              <a:rPr lang="ru-RU" sz="5400" cap="none" smtClean="0">
                <a:solidFill>
                  <a:srgbClr val="FF0000"/>
                </a:solidFill>
              </a:rPr>
              <a:t>ЭТО КООРДИНИРОВАННЫЕ ДВИЖЕНИЯ ПАЛЬЦЕВ И КИСТЕЙ РУК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268413"/>
            <a:ext cx="7772400" cy="647700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ЧТО ТАКОЕ</a:t>
            </a:r>
          </a:p>
          <a:p>
            <a:pPr algn="ctr"/>
            <a:r>
              <a:rPr lang="ru-RU" sz="4000" b="1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 МЕЛКАЯ МОТОРИКА</a:t>
            </a:r>
            <a:r>
              <a:rPr lang="en-US" sz="4000" b="1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?</a:t>
            </a:r>
            <a:endParaRPr lang="ru-RU" sz="4000" b="1" smtClean="0">
              <a:solidFill>
                <a:srgbClr val="FF0000"/>
              </a:solidFill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8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ИГРЫ С ШИШКАМИ И КАМУШКАМИ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4034" name="Объект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6263" y="2214563"/>
            <a:ext cx="4464050" cy="3995737"/>
          </a:xfrm>
        </p:spPr>
      </p:pic>
      <p:sp>
        <p:nvSpPr>
          <p:cNvPr id="8" name="Овальная выноска 7"/>
          <p:cNvSpPr/>
          <p:nvPr/>
        </p:nvSpPr>
        <p:spPr>
          <a:xfrm rot="20318486">
            <a:off x="274638" y="1308100"/>
            <a:ext cx="2471737" cy="1973263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«СПРЯЧЬ В РУКЕ»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4036" name="Picture 2" descr="C:\Users\1\Desktop\фотоооо\DSC00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08275"/>
            <a:ext cx="4187825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2808288" y="1052513"/>
            <a:ext cx="3671887" cy="2484437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«Раз шишка…Два»</a:t>
            </a:r>
            <a:r>
              <a:rPr lang="ru-RU" dirty="0">
                <a:solidFill>
                  <a:srgbClr val="FF0000"/>
                </a:solidFill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Выноска-облако 1"/>
          <p:cNvSpPr/>
          <p:nvPr/>
        </p:nvSpPr>
        <p:spPr>
          <a:xfrm rot="1176922">
            <a:off x="3671888" y="4292600"/>
            <a:ext cx="3384550" cy="1693863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«Разложи по линии»»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Выноска-облако 2"/>
          <p:cNvSpPr/>
          <p:nvPr/>
        </p:nvSpPr>
        <p:spPr>
          <a:xfrm rot="610920">
            <a:off x="6372225" y="2154238"/>
            <a:ext cx="2663825" cy="203517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«РАЗЛОЖИ В ЯЧЕЙКИ»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7" grpId="0" animBg="1"/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ИГРЫ С ПЕСКОМ И ВОДОЙ</a:t>
            </a:r>
          </a:p>
        </p:txBody>
      </p:sp>
      <p:pic>
        <p:nvPicPr>
          <p:cNvPr id="4505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21339211">
            <a:off x="323850" y="2781300"/>
            <a:ext cx="4038600" cy="3030538"/>
          </a:xfrm>
        </p:spPr>
      </p:pic>
      <p:pic>
        <p:nvPicPr>
          <p:cNvPr id="45059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  <p:sp>
        <p:nvSpPr>
          <p:cNvPr id="7" name="Выноска-облако 6"/>
          <p:cNvSpPr/>
          <p:nvPr/>
        </p:nvSpPr>
        <p:spPr>
          <a:xfrm rot="20290499">
            <a:off x="136525" y="1414463"/>
            <a:ext cx="3492500" cy="19939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«КАЛЯКИ-МАЛЯКИ»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5795963" y="1196975"/>
            <a:ext cx="2859087" cy="180022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«Ловим рыбку»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9.14894E-6 L -0.24409 0.54556 " pathEditMode="relative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Игры для детей 4-х и 5-ти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b="1" smtClean="0"/>
              <a:t>«Выложи по образцу»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b="1" u="sng" smtClean="0"/>
              <a:t>Цель:</a:t>
            </a:r>
            <a:r>
              <a:rPr lang="ru-RU" sz="1800" smtClean="0"/>
              <a:t> развитие внимания, фантазии и творческих способностей.</a:t>
            </a:r>
            <a:br>
              <a:rPr lang="ru-RU" sz="1800" smtClean="0"/>
            </a:br>
            <a:r>
              <a:rPr lang="ru-RU" sz="1800" b="1" u="sng" smtClean="0"/>
              <a:t>Материалы: </a:t>
            </a:r>
            <a:r>
              <a:rPr lang="ru-RU" sz="1800" smtClean="0"/>
              <a:t>шишки, палочки, ракушки, коряги, камушки, перо и др.</a:t>
            </a:r>
            <a:br>
              <a:rPr lang="ru-RU" sz="1800" smtClean="0"/>
            </a:br>
            <a:r>
              <a:rPr lang="ru-RU" sz="1800" b="1" u="sng" smtClean="0"/>
              <a:t>Игровое действие: 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b="1" smtClean="0"/>
              <a:t>1.</a:t>
            </a:r>
            <a:r>
              <a:rPr lang="ru-RU" sz="1800" smtClean="0"/>
              <a:t> Предложить детям придумать во что можно превратить:</a:t>
            </a:r>
            <a:br>
              <a:rPr lang="ru-RU" sz="1800" smtClean="0"/>
            </a:br>
            <a:r>
              <a:rPr lang="ru-RU" sz="1800" smtClean="0"/>
              <a:t> веточку (ручка, градусник, удочка, ствол дерева и т.д.)</a:t>
            </a:r>
            <a:br>
              <a:rPr lang="ru-RU" sz="1800" smtClean="0"/>
            </a:br>
            <a:r>
              <a:rPr lang="ru-RU" sz="1800" smtClean="0"/>
              <a:t> ракушку (корона, тарелочка, зеркало и т.д.).</a:t>
            </a:r>
            <a:br>
              <a:rPr lang="ru-RU" sz="1800" smtClean="0"/>
            </a:br>
            <a:r>
              <a:rPr lang="ru-RU" sz="1800" b="1" smtClean="0"/>
              <a:t>2.</a:t>
            </a:r>
            <a:r>
              <a:rPr lang="ru-RU" sz="1800" smtClean="0"/>
              <a:t> Можно предложить детям весёлое соревнование: «Кто больше придумает превращений».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600" i="1" smtClean="0"/>
              <a:t>«</a:t>
            </a:r>
            <a:r>
              <a:rPr lang="ru-RU" sz="1600" smtClean="0"/>
              <a:t>Разложим по порядку»</a:t>
            </a:r>
            <a:r>
              <a:rPr lang="ru-RU" sz="1600" b="1" smtClean="0"/>
              <a:t> </a:t>
            </a:r>
            <a:endParaRPr lang="ru-RU" sz="1600" smtClean="0"/>
          </a:p>
          <a:p>
            <a:r>
              <a:rPr lang="ru-RU" sz="1600" smtClean="0"/>
              <a:t>Складывание мелких предметов (например, гороха, семян) в узкий цилиндр.</a:t>
            </a:r>
          </a:p>
          <a:p>
            <a:r>
              <a:rPr lang="ru-RU" sz="1600" smtClean="0"/>
              <a:t> Перекатывание ореха между рук</a:t>
            </a:r>
          </a:p>
          <a:p>
            <a:r>
              <a:rPr lang="ru-RU" sz="1600" smtClean="0"/>
              <a:t>Сортировки по цвету и размеру.</a:t>
            </a:r>
          </a:p>
          <a:p>
            <a:r>
              <a:rPr lang="ru-RU" sz="1600" smtClean="0"/>
              <a:t>Нанизывание макарон</a:t>
            </a:r>
          </a:p>
          <a:p>
            <a:r>
              <a:rPr lang="ru-RU" sz="1600" smtClean="0"/>
              <a:t>На ощупь определить и назвать крупу и семена, находящиеся в мешочке.</a:t>
            </a:r>
          </a:p>
          <a:p>
            <a:r>
              <a:rPr lang="ru-RU" sz="1600" smtClean="0"/>
              <a:t>Предлагаем отгадать </a:t>
            </a:r>
            <a:r>
              <a:rPr lang="ru-RU" sz="1600" u="sng" smtClean="0"/>
              <a:t>загадку: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Ты весь мир обогреваешь</a:t>
            </a:r>
            <a:br>
              <a:rPr lang="ru-RU" sz="1600" smtClean="0"/>
            </a:br>
            <a:r>
              <a:rPr lang="ru-RU" sz="1600" smtClean="0"/>
              <a:t>И усталости не знаешь,</a:t>
            </a:r>
            <a:br>
              <a:rPr lang="ru-RU" sz="1600" smtClean="0"/>
            </a:br>
            <a:r>
              <a:rPr lang="ru-RU" sz="1600" smtClean="0"/>
              <a:t>Улыбаешься в оконце,</a:t>
            </a:r>
            <a:br>
              <a:rPr lang="ru-RU" sz="1600" smtClean="0"/>
            </a:br>
            <a:r>
              <a:rPr lang="ru-RU" sz="1600" smtClean="0"/>
              <a:t>А зовут тебя все ... (солнце)   и выложить отгадку с помощью семян)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Вывод:</a:t>
            </a:r>
            <a:br>
              <a:rPr lang="ru-RU" dirty="0" smtClean="0"/>
            </a:br>
            <a:r>
              <a:rPr lang="ru-RU" sz="4000" dirty="0" smtClean="0"/>
              <a:t>Работа по развитию мелкой моторики должна проводится систематически воспитателями и родителями. Во время занятий нужно учитывать индивидуальные особенности ребенка: настроение, желание, возможности. Главное, чтобы занятия приносили детям только положительные эмоции, что будет вызывать интерес и приведет к положительному результату в развитии мелкой моторики</a:t>
            </a:r>
            <a:endParaRPr lang="ru-RU" sz="4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9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9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Консультация для родителей о пользе игр с природным материалом</a:t>
            </a:r>
            <a:endParaRPr lang="ru-RU" dirty="0"/>
          </a:p>
        </p:txBody>
      </p:sp>
      <p:pic>
        <p:nvPicPr>
          <p:cNvPr id="3119" name="Picture 47" descr="C:\Users\1\Desktop\DSC00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6550" y="1771650"/>
            <a:ext cx="27368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 rot="20706529">
            <a:off x="244475" y="1833563"/>
            <a:ext cx="2676525" cy="2006600"/>
          </a:xfrm>
        </p:spPr>
      </p:pic>
      <p:pic>
        <p:nvPicPr>
          <p:cNvPr id="3118" name="Picture 46" descr="C:\Users\1\Desktop\DSC000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151313"/>
            <a:ext cx="289877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0" name="Picture 48" descr="C:\Users\1\Desktop\DSC000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7150" y="3822700"/>
            <a:ext cx="3492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 rot="714575">
            <a:off x="5643563" y="1781175"/>
            <a:ext cx="3124200" cy="2343150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450"/>
          </a:xfrm>
        </p:spPr>
        <p:txBody>
          <a:bodyPr/>
          <a:lstStyle/>
          <a:p>
            <a:r>
              <a:rPr lang="ru-RU" sz="3600" smtClean="0"/>
              <a:t>Работа с родителями - одно из важнейших направлений в работе. Основная задача работы с родителями- формирование и стимуляция мотивационного отношения родителей к работе с их детьми. Я использую  наглядные папки-передвижки на темы : «Пальчиковая гимнастика», « Развитие мелкой моторики в быту». Памятка для родителей « Развитие мелкой моторики с использованием природного материала».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0350"/>
            <a:ext cx="7772400" cy="15128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полезные   книги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0179" name="Picture 2" descr="C:\Users\1\Desktop\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354263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3" descr="C:\Users\1\Desktop\big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304925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1\Desktop\bi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6675" y="2371725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1\Desktop\big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304925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3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3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3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БЛАГОДАРЮ ЗА ВНИМАНИЕ!</a:t>
            </a:r>
          </a:p>
        </p:txBody>
      </p:sp>
      <p:pic>
        <p:nvPicPr>
          <p:cNvPr id="1027" name="Picture 3" descr="C:\Users\1\AppData\Local\Temp\Temporary Internet Files\Content.IE5\G3N89K6S\MP90042264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950" y="1477963"/>
            <a:ext cx="57658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93925" y="3411538"/>
            <a:ext cx="4895850" cy="32575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87"/>
          </a:xfrm>
        </p:spPr>
        <p:txBody>
          <a:bodyPr/>
          <a:lstStyle/>
          <a:p>
            <a:r>
              <a:rPr lang="ru-RU" sz="8000" smtClean="0"/>
              <a:t>Почему так важно для детей развитие мелкой моторики рук</a:t>
            </a:r>
            <a:r>
              <a:rPr lang="en-US" sz="8000" smtClean="0"/>
              <a:t>?</a:t>
            </a:r>
            <a:endParaRPr lang="ru-RU" sz="800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7475"/>
          </a:xfrm>
        </p:spPr>
        <p:txBody>
          <a:bodyPr/>
          <a:lstStyle/>
          <a:p>
            <a:r>
              <a:rPr lang="ru-RU" smtClean="0"/>
              <a:t>Дело в том, что в головном мозге человека есть центры, отвечающие за речь и движение пальцев рук, которые расположены </a:t>
            </a:r>
            <a:r>
              <a:rPr lang="ru-RU" u="sng" smtClean="0"/>
              <a:t>очень близко. </a:t>
            </a:r>
            <a:r>
              <a:rPr lang="ru-RU" smtClean="0"/>
              <a:t>Стимулируя тонкую моторику и активизируя тем самым соответствующие отделы мозга, мы активируем и соседние зоны, отвечающие за речь.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r>
              <a:rPr lang="ru-RU" smtClean="0"/>
              <a:t>Замечено, что дети, совершающие многочисленные оживленные движения пальцами рук, развиваются в речевом отношении явно быстрее других. Если специально тренировать мелкие движения кисти, развитие речи можно существенно ускорить.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735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r>
              <a:rPr lang="ru-RU" smtClean="0"/>
              <a:t>Учеными и практиками было замечено, что у городских детей отмечается общее моторное отставание и слабое развитие рук. Это связано с развитием технологий стремительно входящими в жизнь современного человека, облегчающим его быт.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80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Кто сейчас, из нас, возьмется перебирать крупу</a:t>
            </a:r>
            <a:r>
              <a:rPr lang="en-US" dirty="0" smtClean="0"/>
              <a:t>?</a:t>
            </a:r>
            <a:r>
              <a:rPr lang="ru-RU" dirty="0" smtClean="0"/>
              <a:t> Раньше это занятие всегда было закреплено за младшими в семье: расторопные пальчики и зоркие глазки- лучшие помощники в таком деле. Прополка грядок и сбор ягод, лепка пельменей, штопка, стирка белья. Почти все домашние дела, так или иначе делались руками.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913"/>
            <a:ext cx="8229600" cy="6840538"/>
          </a:xfrm>
        </p:spPr>
        <p:txBody>
          <a:bodyPr/>
          <a:lstStyle/>
          <a:p>
            <a:r>
              <a:rPr lang="ru-RU" smtClean="0"/>
              <a:t>А с пуговицами и шнурками, требующими сноровки пальчиков, сегодня дети все меньше общаются: липучки и «молнии» экономят время, силы. А это отражается на развитии мелкой моторики рук ребенка.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656</TotalTime>
  <Words>1091</Words>
  <Application>Microsoft Office PowerPoint</Application>
  <PresentationFormat>Экран (4:3)</PresentationFormat>
  <Paragraphs>81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Calibri</vt:lpstr>
      <vt:lpstr>Arial</vt:lpstr>
      <vt:lpstr>Arial Unicode MS</vt:lpstr>
      <vt:lpstr>Times New Roman</vt:lpstr>
      <vt:lpstr>Тема Office</vt:lpstr>
      <vt:lpstr>     </vt:lpstr>
      <vt:lpstr>ИСТОКИ СПОСОБНОСТЕЙ И ДАРОВАНИЯ ДЕТЕЙ – НА КОНЧИКАХ ИХ ПАЛЬЦЕВ</vt:lpstr>
      <vt:lpstr>ЭТО КООРДИНИРОВАННЫЕ ДВИЖЕНИЯ ПАЛЬЦЕВ И КИСТЕЙ РУК</vt:lpstr>
      <vt:lpstr>Почему так важно для детей развитие мелкой моторики рук?</vt:lpstr>
      <vt:lpstr>Дело в том, что в головном мозге человека есть центры, отвечающие за речь и движение пальцев рук, которые расположены очень близко. Стимулируя тонкую моторику и активизируя тем самым соответствующие отделы мозга, мы активируем и соседние зоны, отвечающие за речь.</vt:lpstr>
      <vt:lpstr>Замечено, что дети, совершающие многочисленные оживленные движения пальцами рук, развиваются в речевом отношении явно быстрее других. Если специально тренировать мелкие движения кисти, развитие речи можно существенно ускорить.</vt:lpstr>
      <vt:lpstr>Учеными и практиками было замечено, что у городских детей отмечается общее моторное отставание и слабое развитие рук. Это связано с развитием технологий стремительно входящими в жизнь современного человека, облегчающим его быт. </vt:lpstr>
      <vt:lpstr>Кто сейчас, из нас, возьмется перебирать крупу? Раньше это занятие всегда было закреплено за младшими в семье: расторопные пальчики и зоркие глазки- лучшие помощники в таком деле. Прополка грядок и сбор ягод, лепка пельменей, штопка, стирка белья. Почти все домашние дела, так или иначе делались руками.</vt:lpstr>
      <vt:lpstr>А с пуговицами и шнурками, требующими сноровки пальчиков, сегодня дети все меньше общаются: липучки и «молнии» экономят время, силы. А это отражается на развитии мелкой моторики рук ребенка.</vt:lpstr>
      <vt:lpstr>Поэтому, работа по развитию мелкой моторики и координации движений руки должна стать важной. Ведь наряду с развитием мелкой моторики развиваются память, внимание, а также словарный запас.</vt:lpstr>
      <vt:lpstr>Если у ребенка с раннего детства развивать мелкую моторику, то у него развиваются память, внимание, речь, активные мыслительные процессы, он будет выполнять тонкую работу, а рука его будет готова к письму.</vt:lpstr>
      <vt:lpstr>Исходя из этого, я определила цели и задачи.</vt:lpstr>
      <vt:lpstr>Цель:   Развитие мелкой моторики рук у детей дошкольного возраста посредством игр и упражнений с использованием природного материала</vt:lpstr>
      <vt:lpstr>    Задачи: -Развивать мелкую моторику пальцев, кистей рук; -Развивать координацию и точность движений руки и глаза, гибкость рук, ритмичность; -Содействовать нормализации речевой функции; -Развивать воображение, логическое мышление, творческую активность </vt:lpstr>
      <vt:lpstr>Работая по данной теме, я искала наиболее эффективные и рациональные методы и приемы и решила обратиться к природе. Данный материал всегда доступен, не требует финансовых затрат.</vt:lpstr>
      <vt:lpstr>  ПЛОДЫ РЯБИНЫ,ШИПОВНИКА МАКАРОНЫ   РАКУШКИ          КАМУШКИ           ЖЕЛУДИ                    КАШТАНЫ                   СЕМЕНА                             КОСТОЧКИ                         ПЕСОК                              ВЕТОЧКИ                                ЛИСТИКИ  </vt:lpstr>
      <vt:lpstr>ЧАСТО ИСПОЛЬЗУЕМЫЕ УПРАЖНЕНИЯ С ПРИРОДНЫМ МАТЕРИАЛОМ  ДЛЯ ДЕТЕЙ                                    ПЕРЕКЛАДЫВАЕМ ПЕРЕКАТЫВАЕМ НАПОЛНЯЕМ СОРТИРУЕМ СОБИРАЕМ РИСУЕМ  </vt:lpstr>
      <vt:lpstr>Пересыпание.  Пересыпайте с помощью воронки, совка, ложки разные сыпучие вещества из одной посуды в другую. Можно пересыпать песок, крупу, горох, чечевицу). Используйте разную посуду – пересыпать можно в стакан, сосуд с узким горлышком с помощью воронки. Можно пересыпать песок в коробку руками, прятать и искать в песке разные мелкие игрушки.</vt:lpstr>
      <vt:lpstr>     «Рисование» на крупе, муке, песке палочками камушками, ракушками.  «Выкладывание» из них разных фигур: круг, квадрат « Наполнение бутылки мелкими предметами». В пластиковую бутылку можно опускать фасоль, камешки, шарики</vt:lpstr>
      <vt:lpstr>ИГРЫ </vt:lpstr>
      <vt:lpstr>   ИГРА   «Маракасы» Найдите пластиковую бутылку с подходящим горлышком, для желудей может подойти обычная бутылка, для небольших каштанов бутылка с широким горлышком, например из под молока. Пусть ребенок собирает плоды в бутылку, дети это очень любят! А после того, как сбор окончен - закройте крышку и покажите, как можно греметь получившейся большой погремушкой  </vt:lpstr>
      <vt:lpstr> ИГРА «Меткий стрелок»  Ну, это совсем просто! Но зато как весело! Ставим на некотором расстоянии от ребенка подходящую емкость (детское ведерко, миску и т.п.) и пусть тренирует ловкость и глазомер, забрасывая в нее каштаны и желуди</vt:lpstr>
      <vt:lpstr>ИГРА «Путалки» Нам понадобится 2–3 пластиковых стаканчика и каштан или желудь. Прячем каштан под одним из стаканчиков, а потом несколько раз передвигаем стаканы, меняя их местами. Малыш должен постараться проследить за вашими движениями и показать, под каким стаканом каштан. </vt:lpstr>
      <vt:lpstr> ИГРА  «Едем-едем».  Наши природные материалы можно использовать как строительный материал. Покажите ребенку, как из желудей можно построить целый поезд, приставляя их к друг дружке. Попробуйте сделать длинный поезд и короткий. Говорите крохе: «Это длинный поезд!» Детки постарше смогут посчитать вагончики или рассадить в них героев.</vt:lpstr>
      <vt:lpstr> ИГРА «Кладоискатели».  В тазик или глубокую посуду насыпьте любую крупу. Заройте несколько желудей в крупе. Предложите крохе найти «сокровища», перебирая манку или пшено пальчиками. Таким образом мы развиваем моторику рук ребенку. Покажите, как поиски можно продолжить с помощью ситечка, просеивая манку и отыскивая находки.</vt:lpstr>
      <vt:lpstr>Что пропало?  Положите в коробочку или корзинку 3-4 предмета: шишку, цветок, листик, сучок, камешек и т.д. Чем младше ребенок, тем сильнее должны отличаться предметы друг от друга. Дайте малышу внимательно рассмотреть содержимое корзинки. Потом завяжите ему глаза и уберите один из предметов. Пусть ребенок определит, что пропало. </vt:lpstr>
      <vt:lpstr>МАССАЖ РУК-ОКАЗЫВАЕТ  ОБЩЕУКРЕПЛЯЮЩЕЕ ДЕЙСТВИЕ ,ПОВЫШАЕТ ТОНУС,ЭЛАСТИЧНОСТЬ МЫШЦ РУКИ.ДЕЙСТВУЕТ УСПОКАИВАЮЩИМ ОБРАЗОМ.  </vt:lpstr>
      <vt:lpstr>    Насыпаем в емкость горох или фасоль. Ребенок запускает туда руки и изображает, как месят тесто, приговаривая:   </vt:lpstr>
      <vt:lpstr>          Игры с сыпучими материалами:             </vt:lpstr>
      <vt:lpstr>  ИГРЫ С ШИШКАМИ И КАМУШКАМИ  </vt:lpstr>
      <vt:lpstr>ИГРЫ С ПЕСКОМ И ВОДОЙ</vt:lpstr>
      <vt:lpstr>Игры для детей 4-х и 5-ти лет</vt:lpstr>
      <vt:lpstr>Вывод: Работа по развитию мелкой моторики должна проводится систематически воспитателями и родителями. Во время занятий нужно учитывать индивидуальные особенности ребенка: настроение, желание, возможности. Главное, чтобы занятия приносили детям только положительные эмоции, что будет вызывать интерес и приведет к положительному результату в развитии мелкой моторики</vt:lpstr>
      <vt:lpstr>Консультация для родителей о пользе игр с природным материалом</vt:lpstr>
      <vt:lpstr>Работа с родителями - одно из важнейших направлений в работе. Основная задача работы с родителями- формирование и стимуляция мотивационного отношения родителей к работе с их детьми. Я использую  наглядные папки-передвижки на темы : «Пальчиковая гимнастика», « Развитие мелкой моторики в быту». Памятка для родителей « Развитие мелкой моторики с использованием природного материала».</vt:lpstr>
      <vt:lpstr>          ПОЛЕЗНЫЕ   КНИГИ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У ДЕТЕЙ ДОШКОЛЬНОГО ВОЗРАСТА ПОСРЕДСТВОМ ИГР И УПРАЖНЕНИЙ С ИСПОЛЬЗОВАНИЕ ПРИРОДНОГО МАТЕРИАЛА</dc:title>
  <dc:creator>1</dc:creator>
  <cp:lastModifiedBy>Сервис</cp:lastModifiedBy>
  <cp:revision>73</cp:revision>
  <cp:lastPrinted>2014-11-05T15:51:23Z</cp:lastPrinted>
  <dcterms:created xsi:type="dcterms:W3CDTF">2014-10-24T05:57:48Z</dcterms:created>
  <dcterms:modified xsi:type="dcterms:W3CDTF">2019-02-03T20:24:07Z</dcterms:modified>
</cp:coreProperties>
</file>